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Average"/>
      <p:regular r:id="rId37"/>
    </p:embeddedFont>
    <p:embeddedFont>
      <p:font typeface="Roboto Mon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5.xml"/><Relationship Id="rId41" Type="http://schemas.openxmlformats.org/officeDocument/2006/relationships/font" Target="fonts/RobotoMono-boldItalic.fntdata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Average-regular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bold.fntdata"/><Relationship Id="rId16" Type="http://schemas.openxmlformats.org/officeDocument/2006/relationships/slide" Target="slides/slide11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Rabin%E2%80%93Karp_algorithm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https://en.wikipedia.org/wiki/Rabin%E2%80%93Karp_algorithm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482a95222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482a95222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71524ce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71524ce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482a95222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482a95222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4d0b6800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4d0b6800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Amogh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471524ceb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471524ce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482a95222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482a95222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471524ceb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471524ceb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4d493f127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4d493f127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Yuyan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471524ceb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471524ceb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77789fd0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477789fd0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471524ceb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471524ceb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471524cebb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471524cebb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</a:t>
            </a:r>
            <a:r>
              <a:rPr lang="en-GB"/>
              <a:t> String Matching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Henry Chen, Amogh Ghadge, Yuyan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 Function: Example</a:t>
            </a:r>
            <a:endParaRPr/>
          </a:p>
        </p:txBody>
      </p:sp>
      <p:sp>
        <p:nvSpPr>
          <p:cNvPr id="297" name="Google Shape;297;p26"/>
          <p:cNvSpPr txBox="1"/>
          <p:nvPr/>
        </p:nvSpPr>
        <p:spPr>
          <a:xfrm>
            <a:off x="249950" y="2606075"/>
            <a:ext cx="22263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</a:t>
            </a:r>
            <a:endParaRPr sz="1000">
              <a:solidFill>
                <a:schemeClr val="lt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4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b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645050"/>
            <a:ext cx="6397476" cy="4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6"/>
          <p:cNvSpPr txBox="1"/>
          <p:nvPr/>
        </p:nvSpPr>
        <p:spPr>
          <a:xfrm>
            <a:off x="3772275" y="2506525"/>
            <a:ext cx="4993500" cy="19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Unicode of “a” = (ord(“a”) - ord(“a”) + 1) = 1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Unicode of “c” = (ord(“c”) - ord(“a”)+ 1) = 3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 = 3, q = 101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s1 = “acc”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hash(s1) = (1 * 26^2 + 3 * 26^1 + 3 * 26^0) mod  101 = 50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s2 = “cac”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hash(s1) = (3 * 26^2 + 1 * 26^1 + 3 * 26^0) mod  101 = 37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Rolling Hash</a:t>
            </a:r>
            <a:endParaRPr/>
          </a:p>
        </p:txBody>
      </p:sp>
      <p:sp>
        <p:nvSpPr>
          <p:cNvPr id="305" name="Google Shape;305;p27"/>
          <p:cNvSpPr txBox="1"/>
          <p:nvPr/>
        </p:nvSpPr>
        <p:spPr>
          <a:xfrm>
            <a:off x="2094150" y="2791250"/>
            <a:ext cx="49557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the Unicode of all possible char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the highest order coefficient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b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550" y="2168600"/>
            <a:ext cx="1395175" cy="3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9850" y="3062950"/>
            <a:ext cx="1754404" cy="12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Rolling Hash: Example</a:t>
            </a:r>
            <a:endParaRPr/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551" y="1646371"/>
            <a:ext cx="7038899" cy="378057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8"/>
          <p:cNvSpPr txBox="1"/>
          <p:nvPr/>
        </p:nvSpPr>
        <p:spPr>
          <a:xfrm>
            <a:off x="251425" y="2571750"/>
            <a:ext cx="21549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hash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hash value of substring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Mono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all possible char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h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highest order coefficient</a:t>
            </a:r>
            <a:endParaRPr sz="10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0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0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a large prime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5275" y="232400"/>
            <a:ext cx="1754404" cy="12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 txBox="1"/>
          <p:nvPr/>
        </p:nvSpPr>
        <p:spPr>
          <a:xfrm>
            <a:off x="3833838" y="2478000"/>
            <a:ext cx="3998100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Hash of “acc” is 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Unicode of “d” = (ord(“d”) - ord(“a”)+ 1) = 4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 = 26; h = 26 ^ (3-1)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○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Substring is represented by a three digit base 26 number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q = 101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New Hash = (26 * (50 - 1 * 26 ^ 2) + 4) mod 101 = 90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1259225" y="2352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Implementation</a:t>
            </a:r>
            <a:endParaRPr/>
          </a:p>
        </p:txBody>
      </p:sp>
      <p:sp>
        <p:nvSpPr>
          <p:cNvPr id="323" name="Google Shape;323;p29"/>
          <p:cNvSpPr txBox="1"/>
          <p:nvPr/>
        </p:nvSpPr>
        <p:spPr>
          <a:xfrm>
            <a:off x="1259225" y="827025"/>
            <a:ext cx="6514200" cy="419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# find all indices in the text that match the pattern 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rabin_karp(text, pattern):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indices, base, q, target_hash, curr_hash, l = [], 26, 101, 0, 0, 0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high_order = pow(base, len(pattern), q)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Compute the hash of the pattern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i in range(len(pattern)):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target_hash = (target_hash * base + (ord(pattern[i]) - ord('a') + 1)) % q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# Sliding window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for r in range(len(text)):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curr_hash = (curr_hash * base + (ord(text[r]) - ord('a') + 1)) % q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Rolling hash update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&gt; len(pattern):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curr_hash = (curr_hash - (ord(text[l]) - ord('a') + 1) * high_order) % q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l += 1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# Check if the current window matches the pattern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if r - l + 1 == len(pattern) and curr_hash == target_hash: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if text[l:r+1] == pattern: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            indices.append(l)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B212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   return indices</a:t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B212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329" name="Google Shape;329;p30"/>
          <p:cNvSpPr txBox="1"/>
          <p:nvPr>
            <p:ph idx="1" type="body"/>
          </p:nvPr>
        </p:nvSpPr>
        <p:spPr>
          <a:xfrm>
            <a:off x="1297500" y="1397575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Complexity: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average case and best case complexity of Rabin-Karp algorithm is O(m + n) and the worst case complexity is O(mn).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The worst-case complexity occurs when t</a:t>
            </a:r>
            <a:r>
              <a:rPr lang="en-GB"/>
              <a:t>he pattern matches every window</a:t>
            </a:r>
            <a:endParaRPr/>
          </a:p>
        </p:txBody>
      </p:sp>
      <p:sp>
        <p:nvSpPr>
          <p:cNvPr id="330" name="Google Shape;330;p30"/>
          <p:cNvSpPr txBox="1"/>
          <p:nvPr>
            <p:ph idx="2" type="body"/>
          </p:nvPr>
        </p:nvSpPr>
        <p:spPr>
          <a:xfrm>
            <a:off x="4933196" y="1397575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Because spurious hits can occur, a manual check is needed to ensure that when hashes match, the contents of the window actually match the pattern. As a result, if the pattern matches every window, it is possible that this </a:t>
            </a:r>
            <a:r>
              <a:rPr lang="en-GB"/>
              <a:t>algorithm</a:t>
            </a:r>
            <a:r>
              <a:rPr lang="en-GB"/>
              <a:t> has an O(mn) runtime.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50" y="3921300"/>
            <a:ext cx="5233999" cy="7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Even Better?</a:t>
            </a:r>
            <a:endParaRPr/>
          </a:p>
        </p:txBody>
      </p:sp>
      <p:sp>
        <p:nvSpPr>
          <p:cNvPr id="337" name="Google Shape;337;p31"/>
          <p:cNvSpPr txBox="1"/>
          <p:nvPr>
            <p:ph idx="1" type="body"/>
          </p:nvPr>
        </p:nvSpPr>
        <p:spPr>
          <a:xfrm>
            <a:off x="1297500" y="1175875"/>
            <a:ext cx="70389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Monte Carlo Variant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Uses several hash functions to probabilistically confirm matches.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Reduces the chance of collisions while keeping performance fast, though there's a small chance of false positives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Knuth–Morris–Pratt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Preprocesses the pattern to create a partial match (prefix) table.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Skips unnecessary comparisons when a mismatch occurs.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Boyer–Moore</a:t>
            </a:r>
            <a:endParaRPr/>
          </a:p>
          <a:p>
            <a:pPr indent="-298450" lvl="1" marL="914400" rtl="0" algn="l"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Leverages heuristics to shift the search window by more than one position on mismatches.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Often results in sub-linear average-case performance, especially for large alphabets.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Problem Formulation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Naive Approach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0" y="2748575"/>
            <a:ext cx="3983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Goal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0" y="3074075"/>
            <a:ext cx="3419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Simple Hashing String Matching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0" y="3399575"/>
            <a:ext cx="3750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 Algorithm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Summary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Formulation</a:t>
            </a:r>
            <a:endParaRPr/>
          </a:p>
        </p:txBody>
      </p:sp>
      <p:pic>
        <p:nvPicPr>
          <p:cNvPr id="246" name="Google Shape;246;p19" title="ChatGPT Image Apr 1, 2025, 02_38_52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251" y="1966850"/>
            <a:ext cx="3221376" cy="214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9"/>
          <p:cNvSpPr txBox="1"/>
          <p:nvPr/>
        </p:nvSpPr>
        <p:spPr>
          <a:xfrm>
            <a:off x="1365850" y="1279225"/>
            <a:ext cx="63357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Problem: Find all occurrences of pattern in the text and return all indices they start at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 </a:t>
            </a:r>
            <a:r>
              <a:rPr lang="en-GB"/>
              <a:t>Approach</a:t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1365850" y="4429325"/>
            <a:ext cx="60834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O(n*m) where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size of the string is N and the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size of the pattern is M.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365850" y="1279225"/>
            <a:ext cx="60834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Approach: Run through the String and check every possible substring.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438" y="2025625"/>
            <a:ext cx="4373120" cy="204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Goal</a:t>
            </a:r>
            <a:endParaRPr/>
          </a:p>
        </p:txBody>
      </p:sp>
      <p:sp>
        <p:nvSpPr>
          <p:cNvPr id="261" name="Google Shape;261;p21"/>
          <p:cNvSpPr txBox="1"/>
          <p:nvPr/>
        </p:nvSpPr>
        <p:spPr>
          <a:xfrm>
            <a:off x="1334700" y="2420250"/>
            <a:ext cx="64746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we make the runtime faster than O(n*m)? Can we do on average O(n+m)?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/>
        </p:nvSpPr>
        <p:spPr>
          <a:xfrm>
            <a:off x="1609125" y="2809950"/>
            <a:ext cx="6487800" cy="20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 n be the length of the pattern and m be the length of the string.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Here, m = 10 and n = 3.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Assign each character a different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integer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value (unicode normalized from “A”).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Let the hash of any string be the sum of its character values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CDD = 3 + 4 + 4 = 11,  ABC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= 1 + 2 + 3 = 6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Manually verify strings are equal when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of pattern =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of current window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7" name="Google Shape;2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988" y="1180072"/>
            <a:ext cx="3520026" cy="146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Simple Hashing</a:t>
            </a:r>
            <a:r>
              <a:rPr lang="en-GB">
                <a:uFill>
                  <a:noFill/>
                </a:uFill>
                <a:hlinkClick/>
              </a:rPr>
              <a:t> String Matching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Simple Hashing</a:t>
            </a: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String Matching</a:t>
            </a:r>
            <a:endParaRPr/>
          </a:p>
        </p:txBody>
      </p:sp>
      <p:sp>
        <p:nvSpPr>
          <p:cNvPr id="274" name="Google Shape;274;p23"/>
          <p:cNvSpPr txBox="1"/>
          <p:nvPr/>
        </p:nvSpPr>
        <p:spPr>
          <a:xfrm>
            <a:off x="1158700" y="1401775"/>
            <a:ext cx="5568600" cy="2722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 = len(s)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pw = len(pattern)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unicode = {'a' : 1, 'b' : 2, 'c' : 3, 'd' : 4}  #can be modified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def get_hash(window):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return sum([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unicode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[char] for char in window])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 = []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pattern_hash = get_hash(pattern)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for i in range(n-pw+1):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if get_hash(s[i:i+pw]) == pattern_hash and s[i:i+pw] == pattern: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res.append(i)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print(</a:t>
            </a:r>
            <a:r>
              <a:rPr lang="en-GB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res)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75" name="Google Shape;275;p23"/>
          <p:cNvSpPr txBox="1"/>
          <p:nvPr/>
        </p:nvSpPr>
        <p:spPr>
          <a:xfrm>
            <a:off x="1158700" y="4295250"/>
            <a:ext cx="54009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Runtime: O(n * m)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6" name="Google Shape;276;p23"/>
          <p:cNvSpPr txBox="1"/>
          <p:nvPr/>
        </p:nvSpPr>
        <p:spPr>
          <a:xfrm>
            <a:off x="6894950" y="1401775"/>
            <a:ext cx="19740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Duplicate hashes can be possible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“c” would have the same hash value as “aaa”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Hash is computed from scratch for every new 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window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hlinkClick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Rabin-Karp String Matching</a:t>
            </a:r>
            <a:r>
              <a:rPr lang="en-GB"/>
              <a:t> Algorithm</a:t>
            </a:r>
            <a:endParaRPr/>
          </a:p>
        </p:txBody>
      </p:sp>
      <p:sp>
        <p:nvSpPr>
          <p:cNvPr id="282" name="Google Shape;282;p24"/>
          <p:cNvSpPr txBox="1"/>
          <p:nvPr>
            <p:ph idx="1" type="body"/>
          </p:nvPr>
        </p:nvSpPr>
        <p:spPr>
          <a:xfrm>
            <a:off x="1297500" y="1307850"/>
            <a:ext cx="7038900" cy="13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Rabin-Karp improves?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Improves hashing by encoding characters in accordance with their order.</a:t>
            </a:r>
            <a:endParaRPr/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-GB"/>
              <a:t>Avoids collisions where 2 strings have equal hashes but not the same value (“ad” and “bc”)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Computes hashes of new windows faster by </a:t>
            </a:r>
            <a:r>
              <a:rPr lang="en-GB"/>
              <a:t>utilizing the last hash value.</a:t>
            </a: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2477100" y="2799875"/>
            <a:ext cx="4189800" cy="2021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Variables: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T 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the Text that we are going to find the pattern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number of possible characters in string space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a large prime number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→ substring with length </a:t>
            </a: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</a:t>
            </a:r>
            <a:endParaRPr i="1">
              <a:solidFill>
                <a:srgbClr val="188038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solidFill>
                  <a:srgbClr val="188038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U</a:t>
            </a:r>
            <a:r>
              <a:rPr i="1" lang="en-GB">
                <a:solidFill>
                  <a:srgbClr val="242424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→ unicode of all characters</a:t>
            </a:r>
            <a:endParaRPr i="1">
              <a:solidFill>
                <a:srgbClr val="242424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 Function</a:t>
            </a:r>
            <a:endParaRPr/>
          </a:p>
        </p:txBody>
      </p:sp>
      <p:sp>
        <p:nvSpPr>
          <p:cNvPr id="289" name="Google Shape;289;p25"/>
          <p:cNvSpPr txBox="1"/>
          <p:nvPr/>
        </p:nvSpPr>
        <p:spPr>
          <a:xfrm>
            <a:off x="1674150" y="2571750"/>
            <a:ext cx="5795700" cy="17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Where: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substring with length </a:t>
            </a: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m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(length of pattern)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u</a:t>
            </a:r>
            <a:r>
              <a:rPr lang="en-GB" sz="7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S[i]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is the Unicode of character at S[i]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d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the base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-GB" sz="1300">
                <a:solidFill>
                  <a:schemeClr val="lt2"/>
                </a:solidFill>
                <a:latin typeface="Roboto Mono"/>
                <a:ea typeface="Roboto Mono"/>
                <a:cs typeface="Roboto Mono"/>
                <a:sym typeface="Roboto Mono"/>
              </a:rPr>
              <a:t>q </a:t>
            </a:r>
            <a:r>
              <a:rPr lang="en-GB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is used to prevent integer overflow 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263" y="1645050"/>
            <a:ext cx="6397476" cy="48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5"/>
          <p:cNvSpPr/>
          <p:nvPr/>
        </p:nvSpPr>
        <p:spPr>
          <a:xfrm>
            <a:off x="2366600" y="4137325"/>
            <a:ext cx="2066400" cy="661800"/>
          </a:xfrm>
          <a:prstGeom prst="wedgeRectCallout">
            <a:avLst>
              <a:gd fmla="val -21947" name="adj1"/>
              <a:gd fmla="val -73458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latin typeface="Lato"/>
                <a:ea typeface="Lato"/>
                <a:cs typeface="Lato"/>
                <a:sym typeface="Lato"/>
              </a:rPr>
              <a:t>set to a large prime number to avoid collisions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